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58" r:id="rId3"/>
    <p:sldId id="281" r:id="rId4"/>
    <p:sldId id="276" r:id="rId5"/>
    <p:sldId id="275" r:id="rId6"/>
    <p:sldId id="277" r:id="rId7"/>
    <p:sldId id="278" r:id="rId8"/>
    <p:sldId id="279" r:id="rId9"/>
    <p:sldId id="280" r:id="rId10"/>
    <p:sldId id="282" r:id="rId11"/>
    <p:sldId id="283" r:id="rId12"/>
    <p:sldId id="284" r:id="rId13"/>
    <p:sldId id="292" r:id="rId14"/>
    <p:sldId id="293" r:id="rId15"/>
    <p:sldId id="294" r:id="rId16"/>
    <p:sldId id="295" r:id="rId17"/>
    <p:sldId id="296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7" r:id="rId26"/>
    <p:sldId id="298" r:id="rId27"/>
    <p:sldId id="299" r:id="rId28"/>
    <p:sldId id="300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01" r:id="rId39"/>
    <p:sldId id="302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57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38" r:id="rId80"/>
    <p:sldId id="351" r:id="rId81"/>
    <p:sldId id="352" r:id="rId82"/>
    <p:sldId id="353" r:id="rId83"/>
    <p:sldId id="354" r:id="rId84"/>
    <p:sldId id="355" r:id="rId85"/>
    <p:sldId id="356" r:id="rId86"/>
    <p:sldId id="273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4F7"/>
    <a:srgbClr val="222B34"/>
    <a:srgbClr val="FFD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5" autoAdjust="0"/>
    <p:restoredTop sz="93813" autoAdjust="0"/>
  </p:normalViewPr>
  <p:slideViewPr>
    <p:cSldViewPr snapToGrid="0" showGuides="1">
      <p:cViewPr>
        <p:scale>
          <a:sx n="75" d="100"/>
          <a:sy n="75" d="100"/>
        </p:scale>
        <p:origin x="-234" y="-468"/>
      </p:cViewPr>
      <p:guideLst>
        <p:guide orient="horz" pos="55"/>
        <p:guide orient="horz" pos="3162"/>
        <p:guide pos="1202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2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49F7-5D90-411E-B63D-8723CE855B03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Life135791000/HTML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notepad-plus-plus.org/download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obe/brackets/releases/tag/release-1.14.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bjdo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lk-R/Web-Tutorial/tree/mai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橢圓 6"/>
          <p:cNvSpPr/>
          <p:nvPr/>
        </p:nvSpPr>
        <p:spPr>
          <a:xfrm>
            <a:off x="3835940" y="848674"/>
            <a:ext cx="1445741" cy="1445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2431464" y="2439683"/>
            <a:ext cx="4254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HTML</a:t>
            </a:r>
            <a:r>
              <a:rPr lang="en-US" altLang="zh-TW" sz="4000" b="1" dirty="0" smtClean="0">
                <a:solidFill>
                  <a:schemeClr val="accent1"/>
                </a:solidFill>
                <a:latin typeface="+mn-ea"/>
              </a:rPr>
              <a:t>5</a:t>
            </a:r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zh-TW" altLang="en-US" sz="4000" b="1" dirty="0" smtClean="0">
                <a:solidFill>
                  <a:schemeClr val="accent1"/>
                </a:solidFill>
                <a:latin typeface="+mn-ea"/>
              </a:rPr>
              <a:t>程式設計</a:t>
            </a:r>
            <a:endParaRPr lang="zh-CN" alt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81315CB3-1490-479A-880F-0D1C623254E2}"/>
              </a:ext>
            </a:extLst>
          </p:cNvPr>
          <p:cNvSpPr txBox="1"/>
          <p:nvPr/>
        </p:nvSpPr>
        <p:spPr>
          <a:xfrm>
            <a:off x="3757242" y="3999047"/>
            <a:ext cx="160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D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E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L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ONG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zh-TW" altLang="en-US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C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AL</a:t>
            </a:r>
            <a:endParaRPr lang="zh-CN" altLang="en-US" sz="1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1901671" y="3221142"/>
            <a:ext cx="53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INTRODUCTION </a:t>
            </a:r>
            <a:r>
              <a:rPr lang="en-US" altLang="zh-CN" sz="2400" b="1" dirty="0" smtClean="0">
                <a:solidFill>
                  <a:schemeClr val="accent1"/>
                </a:solidFill>
                <a:latin typeface="+mj-lt"/>
              </a:rPr>
              <a:t>OF WEB DESIGN</a:t>
            </a:r>
            <a:endParaRPr lang="zh-CN" altLang="en-US" sz="24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050" name="Picture 2" descr="C:\Users\zxc88\Desktop\Canadian HTML5 Logo_thumb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29" y="897800"/>
            <a:ext cx="1445741" cy="13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Code it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88823" y="1353787"/>
            <a:ext cx="4872498" cy="3319724"/>
            <a:chOff x="388823" y="1114418"/>
            <a:chExt cx="4872498" cy="331972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114418"/>
              <a:ext cx="4872498" cy="3319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332814" y="412271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3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5424799" y="2633636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87" y="1593156"/>
            <a:ext cx="2333625" cy="308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87" y="1353787"/>
            <a:ext cx="2333625" cy="36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37" y="1747007"/>
            <a:ext cx="4042927" cy="29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47007"/>
            <a:ext cx="4193215" cy="29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445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Input Types</a:t>
            </a:r>
            <a:endParaRPr lang="en-US" altLang="zh-TW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Here are the different input types you can use in HTML</a:t>
            </a:r>
            <a:r>
              <a:rPr lang="zh-TW" altLang="en-US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b="1" kern="100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32" y="1772964"/>
            <a:ext cx="31623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Code it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030015"/>
            <a:ext cx="4599810" cy="3657600"/>
            <a:chOff x="388823" y="1030015"/>
            <a:chExt cx="4599810" cy="365760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030015"/>
              <a:ext cx="4514850" cy="365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077806" y="4410615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Ex04.html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向右箭號 7"/>
          <p:cNvSpPr/>
          <p:nvPr/>
        </p:nvSpPr>
        <p:spPr>
          <a:xfrm>
            <a:off x="4834186" y="2478804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234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&lt;select&gt;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88824" y="1021572"/>
            <a:ext cx="4137506" cy="3641524"/>
            <a:chOff x="388824" y="1021572"/>
            <a:chExt cx="4137506" cy="3641524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4" y="1021572"/>
              <a:ext cx="4052547" cy="3641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615503" y="4382190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Ex05.html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632503" y="1320833"/>
            <a:ext cx="1962150" cy="1152525"/>
            <a:chOff x="426114" y="1511379"/>
            <a:chExt cx="1962150" cy="1152525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14" y="1511379"/>
              <a:ext cx="1962150" cy="1152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1767581" y="2386905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632503" y="2936964"/>
            <a:ext cx="1962150" cy="1488528"/>
            <a:chOff x="426114" y="3127510"/>
            <a:chExt cx="1962150" cy="1488528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14" y="3127510"/>
              <a:ext cx="1962150" cy="1488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1767581" y="4339039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向右箭號 14"/>
          <p:cNvSpPr/>
          <p:nvPr/>
        </p:nvSpPr>
        <p:spPr>
          <a:xfrm>
            <a:off x="5208259" y="2462323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358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Visible Values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88823" y="1262192"/>
            <a:ext cx="4284171" cy="3441304"/>
            <a:chOff x="388823" y="1262192"/>
            <a:chExt cx="4284171" cy="3441304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262192"/>
              <a:ext cx="4199211" cy="344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762167" y="442649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6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053356" y="1102196"/>
            <a:ext cx="2715884" cy="1633023"/>
            <a:chOff x="388824" y="1204285"/>
            <a:chExt cx="2715884" cy="163302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4" y="1204285"/>
              <a:ext cx="2715884" cy="1633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2484025" y="2383110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053355" y="3001541"/>
            <a:ext cx="2715885" cy="1701955"/>
            <a:chOff x="388823" y="2943634"/>
            <a:chExt cx="2715885" cy="1701955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2943634"/>
              <a:ext cx="2715885" cy="1701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2484024" y="4368590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向右箭號 11"/>
          <p:cNvSpPr/>
          <p:nvPr/>
        </p:nvSpPr>
        <p:spPr>
          <a:xfrm>
            <a:off x="4903998" y="2602833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53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Radio Button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9" y="1572660"/>
            <a:ext cx="5945187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654302" y="4473990"/>
            <a:ext cx="2143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Ex07.html + Ex07-style.css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53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Radio Button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88823" y="1213890"/>
            <a:ext cx="4927217" cy="3473727"/>
            <a:chOff x="388823" y="1213890"/>
            <a:chExt cx="4927217" cy="3473727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213890"/>
              <a:ext cx="4842257" cy="3473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405213" y="4410618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7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507089" y="2137261"/>
            <a:ext cx="3338927" cy="1626984"/>
            <a:chOff x="5507089" y="2137261"/>
            <a:chExt cx="3338927" cy="162698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089" y="2137261"/>
              <a:ext cx="3253968" cy="1626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604971" y="2137261"/>
              <a:ext cx="12410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7-style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.css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11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Alert action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05" y="1204284"/>
            <a:ext cx="3438107" cy="214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05" y="3720892"/>
            <a:ext cx="3438107" cy="96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88823" y="1204284"/>
            <a:ext cx="4788051" cy="3483332"/>
            <a:chOff x="388823" y="1204284"/>
            <a:chExt cx="4788051" cy="3483332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204284"/>
              <a:ext cx="4703091" cy="3483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266047" y="441061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8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向右箭號 8"/>
          <p:cNvSpPr/>
          <p:nvPr/>
        </p:nvSpPr>
        <p:spPr>
          <a:xfrm>
            <a:off x="4474396" y="2565938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444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Date type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204286"/>
            <a:ext cx="5227846" cy="3483331"/>
            <a:chOff x="388823" y="1204286"/>
            <a:chExt cx="5227846" cy="3483331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204286"/>
              <a:ext cx="5142886" cy="3483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705842" y="4410618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Ex09.html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66" y="1204286"/>
            <a:ext cx="2022317" cy="106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66" y="2427151"/>
            <a:ext cx="1475318" cy="226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向右箭號 11"/>
          <p:cNvSpPr/>
          <p:nvPr/>
        </p:nvSpPr>
        <p:spPr>
          <a:xfrm>
            <a:off x="5661017" y="2565938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48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Range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45" y="1473470"/>
            <a:ext cx="28575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88823" y="1021573"/>
            <a:ext cx="3940141" cy="3666044"/>
            <a:chOff x="388823" y="1021573"/>
            <a:chExt cx="3940141" cy="366604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021573"/>
              <a:ext cx="3940141" cy="3666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418137" y="4410618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10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向右箭號 7"/>
          <p:cNvSpPr/>
          <p:nvPr/>
        </p:nvSpPr>
        <p:spPr>
          <a:xfrm>
            <a:off x="4848469" y="2474584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82" y="1282535"/>
            <a:ext cx="4628412" cy="305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82536"/>
            <a:ext cx="3970369" cy="305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699163" y="2427869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51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Download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191989" y="4209405"/>
            <a:ext cx="4737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Go to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below web for your download</a:t>
            </a:r>
          </a:p>
          <a:p>
            <a:pPr algn="r"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4"/>
              </a:rPr>
              <a:t>://notepad-plus-plus.org/downloads/</a:t>
            </a: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zxc88\Desktop\圖片\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11" y="3557164"/>
            <a:ext cx="114300" cy="145256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2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28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</a:t>
            </a:r>
            <a:r>
              <a:rPr lang="en-US" altLang="zh-TW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datalist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96774" y="1064152"/>
            <a:ext cx="4751729" cy="3666043"/>
            <a:chOff x="3937732" y="1112602"/>
            <a:chExt cx="4751729" cy="3666043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732" y="1112602"/>
              <a:ext cx="4629052" cy="3666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787098" y="4410618"/>
              <a:ext cx="9023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11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235072" y="1064152"/>
            <a:ext cx="3587754" cy="1341984"/>
            <a:chOff x="388824" y="1138905"/>
            <a:chExt cx="3587754" cy="1341984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4" y="1138905"/>
              <a:ext cx="3587754" cy="1341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355895" y="2203890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352031" y="2639754"/>
            <a:ext cx="3470795" cy="2090441"/>
            <a:chOff x="388823" y="2687229"/>
            <a:chExt cx="3470795" cy="2090441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2687229"/>
              <a:ext cx="3470795" cy="2090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238935" y="4500671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向右箭號 11"/>
          <p:cNvSpPr/>
          <p:nvPr/>
        </p:nvSpPr>
        <p:spPr>
          <a:xfrm>
            <a:off x="4463725" y="2517162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7063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&lt;input&gt; + &lt;output&gt;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5101706" y="1138906"/>
            <a:ext cx="3587754" cy="1613588"/>
            <a:chOff x="388824" y="1138906"/>
            <a:chExt cx="3587754" cy="1613588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4" y="1138906"/>
              <a:ext cx="3587754" cy="1613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355895" y="2475495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5101706" y="3064581"/>
            <a:ext cx="3587755" cy="1623032"/>
            <a:chOff x="388824" y="3064581"/>
            <a:chExt cx="3587755" cy="1623032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4" y="3064581"/>
              <a:ext cx="3587755" cy="162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355896" y="4410614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88823" y="1124220"/>
            <a:ext cx="3936708" cy="3563397"/>
            <a:chOff x="4752753" y="1124220"/>
            <a:chExt cx="3936708" cy="3563397"/>
          </a:xfrm>
        </p:grpSpPr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753" y="1124220"/>
              <a:ext cx="3936708" cy="3563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778634" y="4410618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12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向右箭號 9"/>
          <p:cNvSpPr/>
          <p:nvPr/>
        </p:nvSpPr>
        <p:spPr>
          <a:xfrm>
            <a:off x="4353560" y="2525905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388823" y="1231098"/>
            <a:ext cx="4263790" cy="3469046"/>
            <a:chOff x="4425671" y="1124220"/>
            <a:chExt cx="4263790" cy="3469046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671" y="1124220"/>
              <a:ext cx="4263790" cy="3469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778634" y="431626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13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3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readonly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70561" y="3250060"/>
            <a:ext cx="521770" cy="148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13" y="1913108"/>
            <a:ext cx="24479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192639" y="2585610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721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disabled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97636" y="1256031"/>
            <a:ext cx="4206458" cy="3423200"/>
            <a:chOff x="4408689" y="1256031"/>
            <a:chExt cx="4206458" cy="3423200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8689" y="1256031"/>
              <a:ext cx="4206458" cy="342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093377" y="3252786"/>
              <a:ext cx="521770" cy="1488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704320" y="431626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14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13" y="1915118"/>
            <a:ext cx="24765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109924" y="2587619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84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height &amp; width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179937"/>
            <a:ext cx="4901287" cy="3459016"/>
            <a:chOff x="3948037" y="1318438"/>
            <a:chExt cx="4901287" cy="3459016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037" y="1318438"/>
              <a:ext cx="4901287" cy="3459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938497" y="4500454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15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10" y="1656907"/>
            <a:ext cx="32099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4834696" y="2529434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39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min &amp; max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719" y="1994195"/>
            <a:ext cx="35718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88822" y="1021571"/>
            <a:ext cx="4794019" cy="3707375"/>
            <a:chOff x="388822" y="1021571"/>
            <a:chExt cx="4794019" cy="3707375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2" y="1021571"/>
              <a:ext cx="4794019" cy="370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272014" y="445194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16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4727427" y="2495247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95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multiple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499108"/>
            <a:ext cx="4933950" cy="2876550"/>
            <a:chOff x="388823" y="1499108"/>
            <a:chExt cx="4933950" cy="2876550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499108"/>
              <a:ext cx="4933950" cy="287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411945" y="4092322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17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向右箭號 12"/>
          <p:cNvSpPr/>
          <p:nvPr/>
        </p:nvSpPr>
        <p:spPr>
          <a:xfrm>
            <a:off x="4710203" y="2557372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5529404" y="1499108"/>
            <a:ext cx="3268777" cy="1018532"/>
            <a:chOff x="5529404" y="1499108"/>
            <a:chExt cx="3268777" cy="10185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404" y="1499108"/>
              <a:ext cx="3268777" cy="1018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8177498" y="1499108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5529404" y="3325544"/>
            <a:ext cx="3268777" cy="1050114"/>
            <a:chOff x="5529404" y="3325544"/>
            <a:chExt cx="3268777" cy="1050114"/>
          </a:xfrm>
        </p:grpSpPr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404" y="3325544"/>
              <a:ext cx="3268777" cy="1050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8177497" y="3325544"/>
              <a:ext cx="6206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執行 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479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pattern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96" y="1179846"/>
            <a:ext cx="2707031" cy="88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96" y="2253810"/>
            <a:ext cx="2707031" cy="99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200523"/>
            <a:ext cx="260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群組 3"/>
          <p:cNvGrpSpPr/>
          <p:nvPr/>
        </p:nvGrpSpPr>
        <p:grpSpPr>
          <a:xfrm>
            <a:off x="388823" y="1179846"/>
            <a:ext cx="5496476" cy="3539374"/>
            <a:chOff x="3296095" y="1203596"/>
            <a:chExt cx="5496476" cy="3539374"/>
          </a:xfrm>
        </p:grpSpPr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095" y="1203596"/>
              <a:ext cx="5496476" cy="3527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81743" y="4465971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18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弧形箭號 (左彎) 4"/>
          <p:cNvSpPr/>
          <p:nvPr/>
        </p:nvSpPr>
        <p:spPr>
          <a:xfrm>
            <a:off x="8478267" y="2982835"/>
            <a:ext cx="368135" cy="1446288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18" y="1420858"/>
            <a:ext cx="3801274" cy="29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78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</a:t>
            </a:r>
            <a:r>
              <a:rPr lang="en-US" altLang="zh-CN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img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70" y="479245"/>
            <a:ext cx="2277148" cy="119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19333" y="1626559"/>
            <a:ext cx="4753498" cy="2529206"/>
            <a:chOff x="4072320" y="2158409"/>
            <a:chExt cx="4753498" cy="252920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2320" y="2158409"/>
              <a:ext cx="4753498" cy="25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914991" y="4410616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19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向右箭號 8"/>
          <p:cNvSpPr/>
          <p:nvPr/>
        </p:nvSpPr>
        <p:spPr>
          <a:xfrm>
            <a:off x="4673245" y="2511151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3467595" y="1021571"/>
            <a:ext cx="3480360" cy="1092238"/>
            <a:chOff x="3467595" y="1021571"/>
            <a:chExt cx="3480360" cy="1092238"/>
          </a:xfrm>
        </p:grpSpPr>
        <p:sp>
          <p:nvSpPr>
            <p:cNvPr id="7" name="弧形 6"/>
            <p:cNvSpPr/>
            <p:nvPr/>
          </p:nvSpPr>
          <p:spPr>
            <a:xfrm>
              <a:off x="3467595" y="1021571"/>
              <a:ext cx="3480360" cy="1092238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直線單箭頭接點 11"/>
            <p:cNvCxnSpPr>
              <a:stCxn id="7" idx="0"/>
              <a:endCxn id="1026" idx="3"/>
            </p:cNvCxnSpPr>
            <p:nvPr/>
          </p:nvCxnSpPr>
          <p:spPr>
            <a:xfrm flipH="1">
              <a:off x="5047318" y="1021571"/>
              <a:ext cx="160457" cy="531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6933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Size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22567" y="1092822"/>
            <a:ext cx="4738573" cy="3705022"/>
            <a:chOff x="388823" y="1021572"/>
            <a:chExt cx="4738573" cy="3705022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021572"/>
              <a:ext cx="4738573" cy="37050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4216568" y="4449595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Ex20.html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95" y="1092822"/>
            <a:ext cx="3835595" cy="370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向右箭號 9"/>
          <p:cNvSpPr/>
          <p:nvPr/>
        </p:nvSpPr>
        <p:spPr>
          <a:xfrm>
            <a:off x="4673245" y="2565322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51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Download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03" y="1021572"/>
            <a:ext cx="4105461" cy="318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80114" y="4194017"/>
            <a:ext cx="6938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Go to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below web for your download</a:t>
            </a:r>
          </a:p>
          <a:p>
            <a:pPr algn="r"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3"/>
              </a:rPr>
              <a:t>://github.com/adobe/brackets/releases/tag/release-1.14.2</a:t>
            </a: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1"/>
            <a:ext cx="4028798" cy="317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 descr="C:\Users\zxc88\Desktop\圖片\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72" y="3407851"/>
            <a:ext cx="114300" cy="14525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4162302" y="2232115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Maps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3" y="1541325"/>
            <a:ext cx="2960433" cy="31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27" y="3444"/>
            <a:ext cx="2055606" cy="233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13" y="1798752"/>
            <a:ext cx="2055606" cy="24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32" y="2371506"/>
            <a:ext cx="2306274" cy="243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Maps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810365" y="1323359"/>
            <a:ext cx="4950864" cy="3333695"/>
            <a:chOff x="3810365" y="1323359"/>
            <a:chExt cx="4950864" cy="333369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365" y="1323359"/>
              <a:ext cx="4950864" cy="3333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50402" y="4380055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323359"/>
            <a:ext cx="3625984" cy="333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88823" y="1541948"/>
            <a:ext cx="4890770" cy="3115106"/>
            <a:chOff x="3870459" y="1541948"/>
            <a:chExt cx="4890770" cy="311510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459" y="1541948"/>
              <a:ext cx="4890770" cy="3115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50402" y="4380055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</a:t>
              </a:r>
              <a:r>
                <a:rPr lang="en-US" altLang="zh-TW" sz="1200" b="1" kern="100" dirty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7165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Background Image in &lt;body&gt;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490" y="1541948"/>
            <a:ext cx="2868496" cy="311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251233" y="2719490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54820"/>
            <a:ext cx="3802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Floating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88823" y="1239820"/>
            <a:ext cx="4678152" cy="3462463"/>
            <a:chOff x="4083077" y="1191453"/>
            <a:chExt cx="4678152" cy="3462463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077" y="1191453"/>
              <a:ext cx="4678152" cy="3453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50402" y="437691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Ex23.html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55" y="2336280"/>
            <a:ext cx="3043325" cy="126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向右箭號 8"/>
          <p:cNvSpPr/>
          <p:nvPr/>
        </p:nvSpPr>
        <p:spPr>
          <a:xfrm>
            <a:off x="4952009" y="2586671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92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Background Image in &lt;</a:t>
            </a:r>
            <a:r>
              <a:rPr lang="en-US" altLang="zh-CN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p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14" y="1936076"/>
            <a:ext cx="4057288" cy="198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388823" y="1203327"/>
            <a:ext cx="3515900" cy="3453733"/>
            <a:chOff x="5245329" y="1203327"/>
            <a:chExt cx="3515900" cy="3453733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329" y="1203327"/>
              <a:ext cx="3515900" cy="3453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50402" y="4376923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Ex24.html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向右箭號 7"/>
          <p:cNvSpPr/>
          <p:nvPr/>
        </p:nvSpPr>
        <p:spPr>
          <a:xfrm>
            <a:off x="3904723" y="2550181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&lt;table&gt;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134590"/>
            <a:ext cx="3976578" cy="3522463"/>
            <a:chOff x="4784651" y="1134590"/>
            <a:chExt cx="3976578" cy="3522463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651" y="1134590"/>
              <a:ext cx="3976578" cy="3522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50402" y="4380054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Ex25.html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33" y="2209004"/>
            <a:ext cx="3890635" cy="137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4061360" y="2515810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527677"/>
            <a:ext cx="3036990" cy="217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If you do not specify a border for the table, 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it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will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be displayed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without borders.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Namely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, this is a default setting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border is set using the </a:t>
            </a:r>
            <a:r>
              <a:rPr lang="en-US" altLang="zh-TW" sz="1600" b="1" kern="100" dirty="0" err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border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property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425810" y="2527677"/>
            <a:ext cx="5298522" cy="2178043"/>
            <a:chOff x="3425810" y="2527677"/>
            <a:chExt cx="5298522" cy="217804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810" y="2527677"/>
              <a:ext cx="5298522" cy="2178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13505" y="252767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6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0" y="2514970"/>
            <a:ext cx="29527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055318"/>
            <a:ext cx="8565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If you do not specify a border for the table, it will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be displayed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without borders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 border is set using the </a:t>
            </a:r>
            <a:r>
              <a:rPr lang="en-US" altLang="zh-TW" sz="1600" b="1" kern="100" dirty="0" err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border property. 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• CSS border-collapse </a:t>
            </a:r>
            <a:r>
              <a:rPr lang="zh-TW" altLang="en-US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屬性的功能是用來將表格欄位邊框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合併</a:t>
            </a:r>
            <a:r>
              <a:rPr lang="zh-TW" altLang="en-US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，讓表格變得更美化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425810" y="2527677"/>
            <a:ext cx="5298522" cy="2178043"/>
            <a:chOff x="3425810" y="2527677"/>
            <a:chExt cx="5298522" cy="217804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810" y="2527677"/>
              <a:ext cx="5298522" cy="2178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13505" y="2527677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7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2681712"/>
            <a:ext cx="3805397" cy="202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021571"/>
            <a:ext cx="3805397" cy="145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400819" y="1067170"/>
            <a:ext cx="4419599" cy="3650378"/>
            <a:chOff x="4400819" y="1067170"/>
            <a:chExt cx="4419599" cy="3650378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819" y="1067170"/>
              <a:ext cx="4419599" cy="3638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900065" y="4440549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Ex28.html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" y="2356664"/>
            <a:ext cx="7330961" cy="167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</a:p>
          <a:p>
            <a:pPr>
              <a:spcAft>
                <a:spcPts val="0"/>
              </a:spcAft>
            </a:pPr>
            <a:endParaRPr lang="en-US" altLang="zh-TW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572660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How  about  the  rows  spanned  below?</a:t>
            </a:r>
            <a:endParaRPr lang="en-US" altLang="zh-TW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Ex29.html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66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HTML5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021571"/>
            <a:ext cx="7231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&lt;!DOCTYPE&gt; 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聲明必須位於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HTML5 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文檔中的第一行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使用</a:t>
            </a: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非常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簡單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1913268"/>
            <a:ext cx="3462130" cy="263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88820" y="1543936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b="1" kern="100" dirty="0">
                <a:solidFill>
                  <a:srgbClr val="222B34"/>
                </a:solidFill>
                <a:latin typeface="Arial"/>
                <a:cs typeface="Times New Roman" panose="02020603050405020304" pitchFamily="18" charset="0"/>
              </a:rPr>
              <a:t>For Example:</a:t>
            </a:r>
            <a:endParaRPr lang="en-US" altLang="zh-CN" b="1" kern="100" dirty="0">
              <a:solidFill>
                <a:srgbClr val="222B34"/>
              </a:solidFill>
              <a:latin typeface="Arial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48" y="1543936"/>
            <a:ext cx="4322619" cy="324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3850950" y="2787047"/>
            <a:ext cx="748146" cy="760021"/>
          </a:xfrm>
          <a:prstGeom prst="rightArrow">
            <a:avLst/>
          </a:prstGeom>
          <a:solidFill>
            <a:schemeClr val="bg1">
              <a:lumMod val="5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8" y="2243470"/>
            <a:ext cx="3301500" cy="246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029740" y="900927"/>
            <a:ext cx="4699590" cy="3804791"/>
            <a:chOff x="4029740" y="900927"/>
            <a:chExt cx="4699590" cy="3804791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740" y="900927"/>
              <a:ext cx="4699590" cy="3804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18503" y="4410616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29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243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Caption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680" y="3289465"/>
            <a:ext cx="6385040" cy="1331933"/>
            <a:chOff x="1316680" y="3289465"/>
            <a:chExt cx="6385040" cy="1331933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680" y="3289465"/>
              <a:ext cx="6385040" cy="1331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6790893" y="4344399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30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09" y="1403604"/>
            <a:ext cx="6493711" cy="157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02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Using table name </a:t>
            </a:r>
          </a:p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	&amp; background color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30" y="3304656"/>
            <a:ext cx="5889265" cy="153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30" y="1575569"/>
            <a:ext cx="5943215" cy="157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545064" y="455948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5" y="2619523"/>
            <a:ext cx="3989454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828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Different colors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6" y="1021571"/>
            <a:ext cx="3989453" cy="145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021571"/>
            <a:ext cx="4205460" cy="372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66634" y="4466599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78690" y="1182000"/>
            <a:ext cx="4067238" cy="3405803"/>
            <a:chOff x="4710223" y="1182000"/>
            <a:chExt cx="4067238" cy="3405803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223" y="1182000"/>
              <a:ext cx="4067237" cy="3401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866634" y="4310804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33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settings in way 2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07" y="1186636"/>
            <a:ext cx="3970526" cy="340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082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element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20" y="1122437"/>
            <a:ext cx="50292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385970"/>
            <a:ext cx="3107637" cy="9411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385167"/>
            <a:ext cx="32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element selector selects </a:t>
            </a:r>
            <a:r>
              <a:rPr lang="en-US" altLang="zh-TW" sz="1200" b="1" kern="1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elements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based on the element name.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197707"/>
            <a:ext cx="3222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You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can select all &lt;p&gt; elements 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on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a page like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this (in this case, 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all &lt;p&gt; elements will be center-aligned,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with a red </a:t>
            </a:r>
            <a:r>
              <a:rPr lang="en-US" altLang="zh-TW" sz="1200" b="1" kern="100" dirty="0" err="1" smtClean="0">
                <a:latin typeface="+mj-lt"/>
                <a:cs typeface="Times New Roman" panose="02020603050405020304" pitchFamily="18" charset="0"/>
              </a:rPr>
              <a:t>texr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color)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729493" y="423633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637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id 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1367767"/>
            <a:ext cx="5029200" cy="314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66" y="1367767"/>
            <a:ext cx="3327990" cy="174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左大括弧 2"/>
          <p:cNvSpPr/>
          <p:nvPr/>
        </p:nvSpPr>
        <p:spPr>
          <a:xfrm>
            <a:off x="5071730" y="1488558"/>
            <a:ext cx="191386" cy="153108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2903422" y="2254102"/>
            <a:ext cx="2040718" cy="542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507195" y="423633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53" y="3761325"/>
            <a:ext cx="3397015" cy="66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291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class 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3795822"/>
            <a:ext cx="3222297" cy="91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30" y="1480860"/>
            <a:ext cx="5035883" cy="323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385167"/>
            <a:ext cx="32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class selector selects </a:t>
            </a:r>
            <a:r>
              <a:rPr lang="en-US" altLang="zh-TW" sz="1200" b="1" kern="1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elements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with a specific class attribute.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016954"/>
            <a:ext cx="3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To select elements with a specific class,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write a period (.) character,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followed by the name of the class.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788934"/>
            <a:ext cx="3222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In the example below, 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all HTML elements with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class=“center”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will be red 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and center-aligned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91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Extra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補充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695088"/>
            <a:ext cx="3002963" cy="103471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79" y="1148317"/>
            <a:ext cx="5351017" cy="359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24154" y="2541178"/>
            <a:ext cx="579475" cy="212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53023" y="4230352"/>
            <a:ext cx="1244009" cy="191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19" y="1148317"/>
            <a:ext cx="5010775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91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Extra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補充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6" y="1812010"/>
            <a:ext cx="3406864" cy="225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3434316" y="2286000"/>
            <a:ext cx="1265275" cy="11908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2913321" y="2541181"/>
            <a:ext cx="1871331" cy="340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3434316" y="2881423"/>
            <a:ext cx="1350336" cy="5954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53" y="2687365"/>
            <a:ext cx="26289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201591"/>
            <a:ext cx="47053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基礎 </a:t>
            </a:r>
            <a:r>
              <a:rPr lang="en-US" altLang="zh-TW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zh-TW" altLang="en-US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示範</a:t>
            </a:r>
            <a:endParaRPr lang="en-US" altLang="zh-CN" sz="20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143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Ex01.html + Ex01-style.css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8" y="1019817"/>
            <a:ext cx="47148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53975" y="4410615"/>
            <a:ext cx="31378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HTML File is named as .html or </a:t>
            </a:r>
            <a:r>
              <a:rPr lang="en-US" altLang="zh-CN" sz="1200" b="1" kern="100" dirty="0" err="1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;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704214" y="4410616"/>
            <a:ext cx="2486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 File </a:t>
            </a:r>
            <a:r>
              <a: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is named as 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</a:t>
            </a:r>
            <a:r>
              <a:rPr lang="en-US" altLang="zh-CN" sz="1200" b="1" kern="100" dirty="0" err="1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;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29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Grouping Selectors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9" y="2451917"/>
            <a:ext cx="4055561" cy="21494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17" y="1043674"/>
            <a:ext cx="3724681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1046608"/>
            <a:ext cx="4789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you have elements with the same style definitions</a:t>
            </a:r>
          </a:p>
          <a:p>
            <a:pPr>
              <a:spcAft>
                <a:spcPts val="0"/>
              </a:spcAft>
            </a:pPr>
            <a:endParaRPr lang="en-US" altLang="zh-TW" sz="1200" b="1" kern="1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•  It will be better to group the selectors, to minimize the code.</a:t>
            </a:r>
          </a:p>
          <a:p>
            <a:pPr>
              <a:spcAft>
                <a:spcPts val="0"/>
              </a:spcAft>
            </a:pPr>
            <a:endParaRPr lang="en-US" altLang="zh-TW" sz="1200" b="1" kern="100" dirty="0" smtClean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To group selectors, separate each selector with a comma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.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95484" y="2249895"/>
            <a:ext cx="994144" cy="212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32434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694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Box Model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230679" y="1888947"/>
            <a:ext cx="262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b="1" kern="100" dirty="0">
                <a:latin typeface="+mj-lt"/>
                <a:cs typeface="Times New Roman" panose="02020603050405020304" pitchFamily="18" charset="0"/>
              </a:rPr>
              <a:t>CSS Box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79" y="2330568"/>
            <a:ext cx="3991794" cy="243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7436" y="1373315"/>
            <a:ext cx="6298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1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1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Content -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content of the box, where text and images appear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Padding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Clears an area around the content. The padding is transparent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Border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A border that goes around the padding and content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Margin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Clears an area outside the border. The margin is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transparent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034761"/>
            <a:ext cx="3600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Explanation of the different parts: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2330568"/>
            <a:ext cx="4289502" cy="242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71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margins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191396"/>
            <a:ext cx="4397264" cy="16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021571"/>
            <a:ext cx="3700385" cy="38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021571"/>
            <a:ext cx="4397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All the margin properties can have the following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values:</a:t>
            </a:r>
          </a:p>
          <a:p>
            <a:pPr>
              <a:spcAft>
                <a:spcPts val="0"/>
              </a:spcAft>
            </a:pP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auto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the browser calculates the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margin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Length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a margin in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px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pt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, cm, etc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%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a margin in % of the width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of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the containing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element.</a:t>
            </a:r>
          </a:p>
          <a:p>
            <a:pPr lvl="1"/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inherit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that the margin should be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inherited from the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parent element.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768885" y="452381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115340"/>
            <a:ext cx="4108749" cy="158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62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Margin - The Inherit Value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93" y="1020726"/>
            <a:ext cx="4346833" cy="367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8024066" y="4562185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Fonts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1" y="3567887"/>
            <a:ext cx="34766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60" y="1043674"/>
            <a:ext cx="4415638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1043674"/>
            <a:ext cx="39388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Font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Family: The font family of a text is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set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with the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fontfamily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 property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font-family property should hold several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font names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as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“fallback”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system.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the browser does not support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first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font,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tries the next font, and so on.</a:t>
            </a:r>
          </a:p>
          <a:p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Note: If the name of a font family is more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than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one word,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it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must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be in quotation marks,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like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: "Times New Roman".</a:t>
            </a:r>
          </a:p>
          <a:p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More than one font family is specified in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commaseparated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list</a:t>
            </a:r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8024066" y="4562185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1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Show layout without float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2" y="1364990"/>
            <a:ext cx="4695825" cy="129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64991"/>
            <a:ext cx="3462891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4" y="2970245"/>
            <a:ext cx="4695824" cy="176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64991"/>
            <a:ext cx="3462891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61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Show layout with float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2" y="1860697"/>
            <a:ext cx="4695825" cy="58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4" y="2970245"/>
            <a:ext cx="4695824" cy="176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3" y="1364990"/>
            <a:ext cx="4695823" cy="49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following layout is in the middle of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your 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browser.</a:t>
            </a:r>
          </a:p>
          <a:p>
            <a:pPr>
              <a:spcAft>
                <a:spcPts val="0"/>
              </a:spcAft>
            </a:pPr>
            <a:endParaRPr lang="en-US" altLang="zh-TW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Below colors are your choices.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28" y="2498652"/>
            <a:ext cx="5394178" cy="223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915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Answer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0"/>
            <a:ext cx="3381842" cy="365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35" y="3104707"/>
            <a:ext cx="4695824" cy="162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60" y="1021571"/>
            <a:ext cx="48291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8" y="1330145"/>
            <a:ext cx="4659829" cy="338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9" y="2485558"/>
            <a:ext cx="3834374" cy="107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2792686" y="3021936"/>
            <a:ext cx="1949435" cy="295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59" y="457522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96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Selectors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選擇器：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Selectors</a:t>
            </a:r>
          </a:p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 CSS Selectors are patterns used to select the elements you want to style.</a:t>
            </a:r>
            <a:endParaRPr lang="en-US" altLang="zh-TW" sz="1600" b="1" kern="100" dirty="0" smtClean="0">
              <a:solidFill>
                <a:schemeClr val="accent1"/>
              </a:solidFill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w3school 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所定義的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Selectors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2"/>
              </a:rPr>
              <a:t>https://www.w3schools.com/cssref/css_selectors.asp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lphaLcParenBoth"/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設定於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檔案中，將樣式套用於指定元素。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	</a:t>
            </a:r>
          </a:p>
          <a:p>
            <a:pPr>
              <a:spcAft>
                <a:spcPts val="0"/>
              </a:spcAft>
            </a:pPr>
            <a:endParaRPr lang="en-US" altLang="zh-TW" sz="14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(b)   CSS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設定於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使用不同檔案。</a:t>
            </a:r>
            <a:endParaRPr lang="en-US" altLang="zh-TW" sz="1400" b="1" kern="100" dirty="0" smtClean="0">
              <a:solidFill>
                <a:schemeClr val="bg1">
                  <a:lumMod val="6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7" y="2570162"/>
            <a:ext cx="24860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5" y="3819429"/>
            <a:ext cx="243363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9" y="1881963"/>
            <a:ext cx="3708055" cy="16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8" y="1008502"/>
            <a:ext cx="4659829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57179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8" y="1599278"/>
            <a:ext cx="3726549" cy="253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07" y="1021571"/>
            <a:ext cx="4873980" cy="369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1203328"/>
            <a:ext cx="5699052" cy="36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24" y="1541882"/>
            <a:ext cx="1765781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76" y="1541882"/>
            <a:ext cx="1860089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56" y="1541882"/>
            <a:ext cx="4519205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156063"/>
            <a:ext cx="6256526" cy="36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637414"/>
            <a:ext cx="2030819" cy="31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6" y="1637414"/>
            <a:ext cx="2123634" cy="314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47" y="1637416"/>
            <a:ext cx="1978854" cy="314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308" y="1637417"/>
            <a:ext cx="2113331" cy="31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150649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Ex50.html</a:t>
            </a: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6" y="1796902"/>
            <a:ext cx="4299306" cy="288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96" y="1796902"/>
            <a:ext cx="3935601" cy="288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150649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Ex50.html</a:t>
            </a:r>
          </a:p>
        </p:txBody>
      </p:sp>
    </p:spTree>
    <p:extLst>
      <p:ext uri="{BB962C8B-B14F-4D97-AF65-F5344CB8AC3E}">
        <p14:creationId xmlns:p14="http://schemas.microsoft.com/office/powerpoint/2010/main" val="38295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663369"/>
            <a:ext cx="4724400" cy="14097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3274828"/>
            <a:ext cx="4724400" cy="141870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69" y="1663369"/>
            <a:ext cx="3304661" cy="303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328976" y="1349785"/>
            <a:ext cx="1377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1" y="1594884"/>
            <a:ext cx="4627226" cy="311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42260" y="1203328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7" y="1594884"/>
            <a:ext cx="2630824" cy="311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586650" y="4436470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144125"/>
            <a:ext cx="4736070" cy="352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589650"/>
            <a:ext cx="35052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Ex52.html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70935"/>
            <a:ext cx="4714875" cy="201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參考：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3"/>
              </a:rPr>
              <a:t>https://goo.gl/Ebjdo9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CSS </a:t>
            </a: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參考手冊</a:t>
            </a:r>
            <a:endParaRPr lang="en-US" altLang="zh-TW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635252" y="4473990"/>
            <a:ext cx="2143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Ex02.html + Ex02-style.css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46800"/>
            <a:ext cx="3685957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56" y="1144124"/>
            <a:ext cx="4709891" cy="352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Ex53.html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572817"/>
            <a:ext cx="3685957" cy="196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144124"/>
            <a:ext cx="4736069" cy="3546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Ex54.html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572817"/>
            <a:ext cx="3554870" cy="196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1"/>
            <a:ext cx="4736069" cy="366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Ex55.html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03252"/>
            <a:ext cx="3554873" cy="193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0"/>
            <a:ext cx="4736068" cy="366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Ex56.html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03252"/>
            <a:ext cx="3554874" cy="193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1"/>
            <a:ext cx="4736067" cy="366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Ex57.html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44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Border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52352"/>
            <a:ext cx="1857637" cy="351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88" y="1252352"/>
            <a:ext cx="2866942" cy="351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49" y="2889767"/>
            <a:ext cx="3280880" cy="188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291407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Ex58.html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7" y="1209378"/>
            <a:ext cx="4963836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066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Transform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translate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58" y="1209379"/>
            <a:ext cx="2733676" cy="35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544896" y="1233891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Ex59.html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84" y="2830372"/>
            <a:ext cx="35623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66" y="1946861"/>
            <a:ext cx="35337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32" y="1021571"/>
            <a:ext cx="3600450" cy="81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" y="1035601"/>
            <a:ext cx="3078015" cy="37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55" y="3644162"/>
            <a:ext cx="4981405" cy="113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2614601" y="1035600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237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Card Flip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18436"/>
            <a:ext cx="1911373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02" y="1318435"/>
            <a:ext cx="1926462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4" y="1318436"/>
            <a:ext cx="3136481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9" y="1356623"/>
            <a:ext cx="3347984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330" y="1356623"/>
            <a:ext cx="4530571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237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Card Flip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915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Answer</a:t>
            </a:r>
            <a:endParaRPr lang="en-US" altLang="zh-TW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88823" y="1663961"/>
            <a:ext cx="4457700" cy="2793199"/>
            <a:chOff x="388823" y="1663961"/>
            <a:chExt cx="4457700" cy="2793199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23" y="1663961"/>
              <a:ext cx="4372740" cy="2793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3935696" y="1663961"/>
              <a:ext cx="910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Ex02.html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5089014" y="2227120"/>
            <a:ext cx="3685409" cy="1666875"/>
            <a:chOff x="5089014" y="2227122"/>
            <a:chExt cx="3685409" cy="166687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014" y="2227122"/>
              <a:ext cx="3600450" cy="166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9E909954-10C8-4280-953E-B54B27A00653}"/>
                </a:ext>
              </a:extLst>
            </p:cNvPr>
            <p:cNvSpPr/>
            <p:nvPr/>
          </p:nvSpPr>
          <p:spPr>
            <a:xfrm>
              <a:off x="7533378" y="2227122"/>
              <a:ext cx="12410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Ex0</a:t>
              </a:r>
              <a:r>
                <a:rPr lang="en-US" altLang="zh-TW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r>
                <a:rPr lang="en-US" altLang="zh-CN" sz="1200" b="1" kern="100" dirty="0" smtClean="0">
                  <a:solidFill>
                    <a:schemeClr val="accent1"/>
                  </a:solidFill>
                  <a:latin typeface="+mj-lt"/>
                  <a:cs typeface="Times New Roman" panose="02020603050405020304" pitchFamily="18" charset="0"/>
                </a:rPr>
                <a:t>-style.css</a:t>
              </a:r>
              <a:endPara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51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Fade in Overlay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802746"/>
            <a:ext cx="24288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1"/>
            <a:ext cx="24193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52" y="1021571"/>
            <a:ext cx="24765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51" y="1021571"/>
            <a:ext cx="255181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867525" y="1036163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45" y="2493368"/>
            <a:ext cx="4356278" cy="199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85229"/>
            <a:ext cx="4034322" cy="24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51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Fade in Overlay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100809"/>
            <a:ext cx="2843475" cy="108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89" y="1100809"/>
            <a:ext cx="2590800" cy="366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89" y="1100809"/>
            <a:ext cx="2590911" cy="366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2404725"/>
            <a:ext cx="2843475" cy="109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680520"/>
            <a:ext cx="2843475" cy="108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5" y="3644965"/>
            <a:ext cx="3857108" cy="114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39702"/>
            <a:ext cx="3779140" cy="23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9" y="1339702"/>
            <a:ext cx="4582633" cy="348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8625" y="451543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73" y="1137941"/>
            <a:ext cx="2152650" cy="350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137942"/>
            <a:ext cx="6192730" cy="350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772246" y="436149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88" y="1232263"/>
            <a:ext cx="4496318" cy="342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0" y="1519899"/>
            <a:ext cx="3935300" cy="285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8625" y="451543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dirty="0">
                <a:solidFill>
                  <a:prstClr val="white"/>
                </a:solidFill>
              </a:rPr>
              <a:t>https://github.com/Milk-R/Web-Tutorial/tree/main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"/>
              <a:cs typeface="+mn-cs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431589" y="2439683"/>
            <a:ext cx="2254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The End</a:t>
            </a:r>
            <a:endParaRPr lang="zh-CN" alt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835940" y="848674"/>
            <a:ext cx="1445741" cy="1445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Picture 2" descr="C:\Users\zxc88\Desktop\Canadian HTML5 Logo_thum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29" y="897799"/>
            <a:ext cx="1445741" cy="13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72820" y="3692784"/>
            <a:ext cx="7198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latin typeface="+mj-ea"/>
                <a:ea typeface="+mj-ea"/>
              </a:rPr>
              <a:t>Github</a:t>
            </a:r>
            <a:r>
              <a:rPr lang="zh-TW" altLang="en-US" b="1" dirty="0" smtClean="0">
                <a:latin typeface="+mj-ea"/>
                <a:ea typeface="+mj-ea"/>
              </a:rPr>
              <a:t>：</a:t>
            </a:r>
            <a:r>
              <a:rPr lang="en-US" altLang="zh-TW" b="1" dirty="0" smtClean="0">
                <a:latin typeface="+mj-ea"/>
                <a:ea typeface="+mj-ea"/>
                <a:hlinkClick r:id="rId4"/>
              </a:rPr>
              <a:t>https</a:t>
            </a:r>
            <a:r>
              <a:rPr lang="en-US" altLang="zh-TW" b="1" dirty="0">
                <a:latin typeface="+mj-ea"/>
                <a:ea typeface="+mj-ea"/>
                <a:hlinkClick r:id="rId4"/>
              </a:rPr>
              <a:t>://github.com/Milk-R/Web-Tutorial/tree/main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132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Page Structure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021571"/>
            <a:ext cx="8565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Below is a visualization of an HTML Page Structure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Note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Only the content inside the &lt;body&gt; section is displayed in a browser.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06437"/>
            <a:ext cx="4207150" cy="299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135007" y="1754121"/>
            <a:ext cx="3678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Versions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64021"/>
              </p:ext>
            </p:extLst>
          </p:nvPr>
        </p:nvGraphicFramePr>
        <p:xfrm>
          <a:off x="5197172" y="2400453"/>
          <a:ext cx="3556968" cy="230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74"/>
                <a:gridCol w="1778294"/>
              </a:tblGrid>
              <a:tr h="2880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Year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Version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1991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HTML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1995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2.0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1997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3.2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1999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4.01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2000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XHTML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2014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 5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訂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1056</Words>
  <Application>Microsoft Office PowerPoint</Application>
  <PresentationFormat>如螢幕大小 (16:9)</PresentationFormat>
  <Paragraphs>308</Paragraphs>
  <Slides>86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87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zxc884162@gmail.com</cp:lastModifiedBy>
  <cp:revision>837</cp:revision>
  <dcterms:created xsi:type="dcterms:W3CDTF">2017-10-30T02:36:03Z</dcterms:created>
  <dcterms:modified xsi:type="dcterms:W3CDTF">2022-01-17T08:50:11Z</dcterms:modified>
</cp:coreProperties>
</file>